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7"/>
  </p:notesMasterIdLst>
  <p:sldIdLst>
    <p:sldId id="256" r:id="rId2"/>
    <p:sldId id="258" r:id="rId3"/>
    <p:sldId id="275" r:id="rId4"/>
    <p:sldId id="257" r:id="rId5"/>
    <p:sldId id="277" r:id="rId6"/>
    <p:sldId id="276" r:id="rId7"/>
    <p:sldId id="259" r:id="rId8"/>
    <p:sldId id="260" r:id="rId9"/>
    <p:sldId id="261" r:id="rId10"/>
    <p:sldId id="262" r:id="rId11"/>
    <p:sldId id="263" r:id="rId12"/>
    <p:sldId id="278" r:id="rId13"/>
    <p:sldId id="280" r:id="rId14"/>
    <p:sldId id="281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712" autoAdjust="0"/>
  </p:normalViewPr>
  <p:slideViewPr>
    <p:cSldViewPr snapToGrid="0">
      <p:cViewPr varScale="1">
        <p:scale>
          <a:sx n="88" d="100"/>
          <a:sy n="88" d="100"/>
        </p:scale>
        <p:origin x="13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7046A-993F-4EFB-92AB-BCB418E2784D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8B7CF-A03B-4257-8A82-271E6EE789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87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8B7CF-A03B-4257-8A82-271E6EE7899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189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 err="1" smtClean="0"/>
          </a:p>
          <a:p>
            <a:endParaRPr lang="es-ES" dirty="0" err="1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8B7CF-A03B-4257-8A82-271E6EE789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1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8B7CF-A03B-4257-8A82-271E6EE789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718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8B7CF-A03B-4257-8A82-271E6EE789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268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8B7CF-A03B-4257-8A82-271E6EE7899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284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97917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7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6" y="4198409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189" indent="0" algn="ctr">
              <a:buNone/>
              <a:defRPr sz="28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7176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913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1" y="695325"/>
            <a:ext cx="2628900" cy="4800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6" y="714381"/>
            <a:ext cx="7734300" cy="54006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404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443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187275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8258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3392"/>
            <a:ext cx="507492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3651" y="1993392"/>
            <a:ext cx="507492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185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32000"/>
            <a:ext cx="507492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36150"/>
            <a:ext cx="507492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55080" y="2029968"/>
            <a:ext cx="507492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5080" y="2734056"/>
            <a:ext cx="507492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764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51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0077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3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7218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73"/>
            <a:ext cx="10780776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469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9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6" y="1993398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1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9D8ECE9C-CE67-4624-B2CE-39A52660419C}" type="datetimeFigureOut">
              <a:rPr lang="en-GB" smtClean="0"/>
              <a:pPr/>
              <a:t>24/05/2019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1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1591" y="5829753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ECA49ABE-C7E0-4CA9-A0AA-554B0E1ADA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8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38" indent="-91438" algn="l" defTabSz="914377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13" indent="-342891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26" indent="-548626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39" indent="-822939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53" indent="-1097253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199970" indent="-228594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399965" indent="-228594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599960" indent="-228594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799955" indent="-228594" algn="l" defTabSz="914377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gif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Παρουσίαση έργου</a:t>
            </a:r>
            <a:br>
              <a:rPr lang="el-GR" dirty="0" smtClean="0"/>
            </a:br>
            <a:r>
              <a:rPr lang="en-GB" dirty="0" smtClean="0"/>
              <a:t>EASIER</a:t>
            </a:r>
            <a:endParaRPr lang="en-GB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67515" y="4212923"/>
            <a:ext cx="9009885" cy="1645920"/>
          </a:xfrm>
        </p:spPr>
        <p:txBody>
          <a:bodyPr>
            <a:normAutofit/>
          </a:bodyPr>
          <a:lstStyle/>
          <a:p>
            <a:r>
              <a:rPr lang="el-GR" dirty="0" smtClean="0"/>
              <a:t>Ευρωπαϊκή Κοινοπραξία Γνώσης </a:t>
            </a:r>
            <a:r>
              <a:rPr lang="el-GR" dirty="0" smtClean="0"/>
              <a:t>για </a:t>
            </a:r>
            <a:r>
              <a:rPr lang="el-GR" dirty="0"/>
              <a:t>Κ</a:t>
            </a:r>
            <a:r>
              <a:rPr lang="el-GR" dirty="0" smtClean="0"/>
              <a:t>αινοτόμα Εκπαίδευση </a:t>
            </a:r>
            <a:r>
              <a:rPr lang="el-GR" dirty="0" smtClean="0"/>
              <a:t>Χειρουργικών και Επεμβατικών δεξιοτήτων</a:t>
            </a:r>
            <a:endParaRPr lang="en-GB" dirty="0" smtClean="0"/>
          </a:p>
          <a:p>
            <a:r>
              <a:rPr lang="en-GB" dirty="0" smtClean="0"/>
              <a:t> 588404-EPP-1-2017-1-ES-EPPKA2-KA</a:t>
            </a:r>
          </a:p>
          <a:p>
            <a:endParaRPr lang="en-GB" dirty="0"/>
          </a:p>
        </p:txBody>
      </p:sp>
      <p:pic>
        <p:nvPicPr>
          <p:cNvPr id="5" name="Picture 2" descr="\\MADRID-FILE05\Proyectos2\Marketing\everis\Corporativo\Logos\everis\everis+claim\positivo\RGB\RGB PPT+web\eveclaim_p_rg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3" t="10632" r="10365" b="25092"/>
          <a:stretch/>
        </p:blipFill>
        <p:spPr bwMode="auto">
          <a:xfrm>
            <a:off x="10816058" y="133911"/>
            <a:ext cx="1264191" cy="65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12 Grupo"/>
          <p:cNvGrpSpPr/>
          <p:nvPr/>
        </p:nvGrpSpPr>
        <p:grpSpPr>
          <a:xfrm>
            <a:off x="10010425" y="928063"/>
            <a:ext cx="2069825" cy="678155"/>
            <a:chOff x="2097360" y="79279"/>
            <a:chExt cx="1826568" cy="678154"/>
          </a:xfrm>
        </p:grpSpPr>
        <p:pic>
          <p:nvPicPr>
            <p:cNvPr id="10" name="Picture 4" descr="\\BRISA\brisa\LOGOS\gbt2.bm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360" y="186747"/>
              <a:ext cx="1182426" cy="463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3189" y="79279"/>
              <a:ext cx="830739" cy="678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7" descr="http://www.ccmijesususon.com/templates/ccmiju2012/images/logo-ccmi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77" y="1684651"/>
            <a:ext cx="2117873" cy="4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http://europar2009.ewi.tudelft.nl/media/TUD_02EN-logo_bl_zw_zw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50"/>
          <a:stretch/>
        </p:blipFill>
        <p:spPr bwMode="auto">
          <a:xfrm>
            <a:off x="10048261" y="2199120"/>
            <a:ext cx="2031988" cy="56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simendo.eu/wp-content/uploads/2017/09/header201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649" y="3822268"/>
            <a:ext cx="1686601" cy="46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MediShield Delft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6"/>
          <a:stretch/>
        </p:blipFill>
        <p:spPr bwMode="auto">
          <a:xfrm>
            <a:off x="10879753" y="2849623"/>
            <a:ext cx="1200497" cy="102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9"/>
          <a:srcRect l="16479" t="10114" r="71972" b="83794"/>
          <a:stretch/>
        </p:blipFill>
        <p:spPr>
          <a:xfrm>
            <a:off x="10206677" y="5521448"/>
            <a:ext cx="1873571" cy="594061"/>
          </a:xfrm>
          <a:prstGeom prst="rect">
            <a:avLst/>
          </a:prstGeom>
        </p:spPr>
      </p:pic>
      <p:pic>
        <p:nvPicPr>
          <p:cNvPr id="16" name="Picture 16" descr="http://www.ucy.ac.cy/images/template_img/logo_en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09"/>
          <a:stretch/>
        </p:blipFill>
        <p:spPr bwMode="auto">
          <a:xfrm>
            <a:off x="9931466" y="6069057"/>
            <a:ext cx="2148783" cy="68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8365" y="4857765"/>
            <a:ext cx="661884" cy="66188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12"/>
          <a:srcRect l="4533" t="9566" r="79936" b="82600"/>
          <a:stretch/>
        </p:blipFill>
        <p:spPr>
          <a:xfrm>
            <a:off x="10393649" y="4309167"/>
            <a:ext cx="1771650" cy="53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27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6043616" y="3010210"/>
            <a:ext cx="5816184" cy="2113613"/>
            <a:chOff x="3245766" y="3944445"/>
            <a:chExt cx="5816184" cy="2113613"/>
          </a:xfrm>
        </p:grpSpPr>
        <p:grpSp>
          <p:nvGrpSpPr>
            <p:cNvPr id="14" name="12 Grupo"/>
            <p:cNvGrpSpPr>
              <a:grpSpLocks noChangeAspect="1"/>
            </p:cNvGrpSpPr>
            <p:nvPr/>
          </p:nvGrpSpPr>
          <p:grpSpPr>
            <a:xfrm>
              <a:off x="3283107" y="3944445"/>
              <a:ext cx="5540058" cy="1815138"/>
              <a:chOff x="2097360" y="79279"/>
              <a:chExt cx="1826568" cy="678154"/>
            </a:xfrm>
          </p:grpSpPr>
          <p:pic>
            <p:nvPicPr>
              <p:cNvPr id="15" name="Picture 4" descr="\\BRISA\brisa\LOGOS\gbt2.bmp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7360" y="186747"/>
                <a:ext cx="1182426" cy="4632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3189" y="79279"/>
                <a:ext cx="830739" cy="678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7" name="Rectángulo 16"/>
            <p:cNvSpPr/>
            <p:nvPr/>
          </p:nvSpPr>
          <p:spPr>
            <a:xfrm>
              <a:off x="3245766" y="3944445"/>
              <a:ext cx="5816184" cy="211361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228" y="499533"/>
            <a:ext cx="11202571" cy="1658198"/>
          </a:xfrm>
        </p:spPr>
        <p:txBody>
          <a:bodyPr>
            <a:normAutofit/>
          </a:bodyPr>
          <a:lstStyle/>
          <a:p>
            <a:r>
              <a:rPr lang="el-GR" sz="4400" dirty="0" smtClean="0"/>
              <a:t>ΠΕ</a:t>
            </a:r>
            <a:r>
              <a:rPr lang="en-GB" sz="4400" dirty="0" smtClean="0"/>
              <a:t>5 </a:t>
            </a:r>
            <a:r>
              <a:rPr lang="en-GB" sz="4400" dirty="0" smtClean="0"/>
              <a:t>LMS </a:t>
            </a:r>
            <a:r>
              <a:rPr lang="el-GR" sz="4400" dirty="0"/>
              <a:t>απαιτήσεις και </a:t>
            </a:r>
            <a:r>
              <a:rPr lang="el-GR" sz="4400" dirty="0" smtClean="0"/>
              <a:t>σχεδιασμός </a:t>
            </a:r>
            <a:r>
              <a:rPr lang="en-GB" sz="4400" dirty="0" smtClean="0"/>
              <a:t>(</a:t>
            </a:r>
            <a:r>
              <a:rPr lang="en-GB" sz="4400" dirty="0" smtClean="0"/>
              <a:t>GBT-UPM) </a:t>
            </a:r>
            <a:endParaRPr lang="en-GB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25629" y="1993398"/>
            <a:ext cx="7090600" cy="486460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Ορισμός </a:t>
            </a:r>
            <a:r>
              <a:rPr lang="el-GR" dirty="0"/>
              <a:t>των λειτουργικών και μη λειτουργικών απαιτήσεων του LMS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Διαθέσιμες </a:t>
            </a:r>
            <a:r>
              <a:rPr lang="el-GR" dirty="0"/>
              <a:t>λειτουργίες και τεχνικές προδιαγραφές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Συμμόρφωση με </a:t>
            </a:r>
            <a:r>
              <a:rPr lang="el-GR" dirty="0"/>
              <a:t>το παιδαγωγικό </a:t>
            </a:r>
            <a:r>
              <a:rPr lang="el-GR" dirty="0" smtClean="0"/>
              <a:t>μοντέλο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Σχεδιασμός του συστήματος αξιολόγησης (</a:t>
            </a:r>
            <a:r>
              <a:rPr lang="en-GB" dirty="0"/>
              <a:t>assessment module</a:t>
            </a:r>
            <a:r>
              <a:rPr lang="el-GR" dirty="0" smtClean="0"/>
              <a:t>)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Με βάση το μοντέλο χρήστη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Απεικόνιση </a:t>
            </a:r>
            <a:r>
              <a:rPr lang="el-GR" dirty="0"/>
              <a:t>και ερμηνεία δεδομένων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s-ES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Επιλογή </a:t>
            </a:r>
            <a:r>
              <a:rPr lang="el-GR" dirty="0"/>
              <a:t>των προτύπων συμμόρφωσης για τη δημιουργία μαθημάτων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Ορισμός </a:t>
            </a:r>
            <a:r>
              <a:rPr lang="el-GR" dirty="0"/>
              <a:t>αρχιτεκτονικών και επικοινωνιακών </a:t>
            </a:r>
            <a:r>
              <a:rPr lang="el-GR" dirty="0" smtClean="0"/>
              <a:t>   πρωτοκόλλων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/>
              <a:t>Ενσωμάτωση των TEL </a:t>
            </a:r>
            <a:r>
              <a:rPr lang="el-GR" dirty="0" smtClean="0"/>
              <a:t>στοιχείων</a:t>
            </a:r>
            <a:endParaRPr lang="en-GB" dirty="0"/>
          </a:p>
        </p:txBody>
      </p:sp>
      <p:grpSp>
        <p:nvGrpSpPr>
          <p:cNvPr id="12" name="Grupo 11"/>
          <p:cNvGrpSpPr/>
          <p:nvPr/>
        </p:nvGrpSpPr>
        <p:grpSpPr>
          <a:xfrm>
            <a:off x="676273" y="1993398"/>
            <a:ext cx="3715000" cy="1016812"/>
            <a:chOff x="4524499" y="843932"/>
            <a:chExt cx="3715000" cy="1016812"/>
          </a:xfrm>
        </p:grpSpPr>
        <p:sp>
          <p:nvSpPr>
            <p:cNvPr id="8" name="Rectangle 5"/>
            <p:cNvSpPr/>
            <p:nvPr/>
          </p:nvSpPr>
          <p:spPr>
            <a:xfrm>
              <a:off x="4524499" y="843932"/>
              <a:ext cx="3715000" cy="1016812"/>
            </a:xfrm>
            <a:prstGeom prst="rect">
              <a:avLst/>
            </a:prstGeom>
            <a:solidFill>
              <a:srgbClr val="5B9BD5">
                <a:lumMod val="50000"/>
              </a:srgbClr>
            </a:solidFill>
            <a:ln w="38100" cap="flat" cmpd="dbl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WP5: LMS Requirements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 29"/>
            <p:cNvSpPr/>
            <p:nvPr/>
          </p:nvSpPr>
          <p:spPr>
            <a:xfrm>
              <a:off x="4698672" y="1241741"/>
              <a:ext cx="1579086" cy="472045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Functional requirements</a:t>
              </a:r>
            </a:p>
          </p:txBody>
        </p:sp>
        <p:sp>
          <p:nvSpPr>
            <p:cNvPr id="10" name="Rectangle 66"/>
            <p:cNvSpPr/>
            <p:nvPr/>
          </p:nvSpPr>
          <p:spPr>
            <a:xfrm>
              <a:off x="6527626" y="1252981"/>
              <a:ext cx="1579086" cy="472045"/>
            </a:xfrm>
            <a:prstGeom prst="rect">
              <a:avLst/>
            </a:prstGeom>
            <a:solidFill>
              <a:srgbClr val="FF0000"/>
            </a:solidFill>
            <a:ln w="38100" cap="flat" cmpd="dbl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Architecture &amp; communication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Isosceles Triangle 68"/>
            <p:cNvSpPr>
              <a:spLocks noChangeAspect="1"/>
            </p:cNvSpPr>
            <p:nvPr/>
          </p:nvSpPr>
          <p:spPr>
            <a:xfrm rot="5400000">
              <a:off x="6294080" y="1412844"/>
              <a:ext cx="180000" cy="15029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Rectángulo 12"/>
          <p:cNvSpPr/>
          <p:nvPr/>
        </p:nvSpPr>
        <p:spPr>
          <a:xfrm>
            <a:off x="10559141" y="5740149"/>
            <a:ext cx="1357088" cy="914400"/>
          </a:xfrm>
          <a:prstGeom prst="rect">
            <a:avLst/>
          </a:prstGeom>
          <a:noFill/>
          <a:ln w="508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M7-M14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60646" y="3651596"/>
            <a:ext cx="33023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/>
              <a:t>"Ο κύριος στόχος αυτού του </a:t>
            </a:r>
            <a:r>
              <a:rPr lang="el-GR" sz="2400" i="1" dirty="0" smtClean="0"/>
              <a:t>ΠΕ είναι </a:t>
            </a:r>
            <a:r>
              <a:rPr lang="el-GR" sz="2400" i="1" dirty="0"/>
              <a:t>να καθορίσει τις λειτουργικές και τεχνικές απαιτήσεις του LMS."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7502299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/>
          <p:cNvGrpSpPr/>
          <p:nvPr/>
        </p:nvGrpSpPr>
        <p:grpSpPr>
          <a:xfrm>
            <a:off x="5645750" y="3315511"/>
            <a:ext cx="5500914" cy="1853243"/>
            <a:chOff x="5645750" y="3315511"/>
            <a:chExt cx="5500914" cy="1853243"/>
          </a:xfrm>
        </p:grpSpPr>
        <p:pic>
          <p:nvPicPr>
            <p:cNvPr id="21" name="Imagen 20"/>
            <p:cNvPicPr>
              <a:picLocks noChangeAspect="1"/>
            </p:cNvPicPr>
            <p:nvPr/>
          </p:nvPicPr>
          <p:blipFill rotWithShape="1">
            <a:blip r:embed="rId2"/>
            <a:srcRect l="16479" t="10114" r="71972" b="83794"/>
            <a:stretch/>
          </p:blipFill>
          <p:spPr>
            <a:xfrm>
              <a:off x="5665976" y="3437382"/>
              <a:ext cx="5460463" cy="1731372"/>
            </a:xfrm>
            <a:prstGeom prst="rect">
              <a:avLst/>
            </a:prstGeom>
          </p:spPr>
        </p:pic>
        <p:sp>
          <p:nvSpPr>
            <p:cNvPr id="22" name="Rectángulo 21"/>
            <p:cNvSpPr/>
            <p:nvPr/>
          </p:nvSpPr>
          <p:spPr>
            <a:xfrm>
              <a:off x="5645750" y="3315511"/>
              <a:ext cx="5500914" cy="172173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229" y="499533"/>
            <a:ext cx="11767000" cy="1658198"/>
          </a:xfrm>
        </p:spPr>
        <p:txBody>
          <a:bodyPr>
            <a:normAutofit/>
          </a:bodyPr>
          <a:lstStyle/>
          <a:p>
            <a:r>
              <a:rPr lang="el-GR" dirty="0" smtClean="0"/>
              <a:t>ΠΕ</a:t>
            </a:r>
            <a:r>
              <a:rPr lang="en-GB" dirty="0" smtClean="0"/>
              <a:t>6 </a:t>
            </a:r>
            <a:r>
              <a:rPr lang="en-GB" dirty="0" smtClean="0"/>
              <a:t>LMS </a:t>
            </a:r>
            <a:r>
              <a:rPr lang="el-GR" dirty="0"/>
              <a:t>υλοποίηση και </a:t>
            </a:r>
            <a:r>
              <a:rPr lang="el-GR" dirty="0" smtClean="0"/>
              <a:t>ενσωμάτωση</a:t>
            </a:r>
            <a:r>
              <a:rPr lang="en-GB" dirty="0" smtClean="0"/>
              <a:t> (</a:t>
            </a:r>
            <a:r>
              <a:rPr lang="en-GB" dirty="0" smtClean="0"/>
              <a:t>CYRIC)</a:t>
            </a:r>
            <a:endParaRPr lang="en-GB" dirty="0"/>
          </a:p>
        </p:txBody>
      </p:sp>
      <p:grpSp>
        <p:nvGrpSpPr>
          <p:cNvPr id="13" name="Grupo 12"/>
          <p:cNvGrpSpPr/>
          <p:nvPr/>
        </p:nvGrpSpPr>
        <p:grpSpPr>
          <a:xfrm>
            <a:off x="676273" y="1993398"/>
            <a:ext cx="3742997" cy="2117753"/>
            <a:chOff x="4519262" y="1997677"/>
            <a:chExt cx="3742997" cy="2117753"/>
          </a:xfrm>
        </p:grpSpPr>
        <p:sp>
          <p:nvSpPr>
            <p:cNvPr id="4" name="Rectangle 39"/>
            <p:cNvSpPr/>
            <p:nvPr/>
          </p:nvSpPr>
          <p:spPr>
            <a:xfrm>
              <a:off x="4519262" y="1997677"/>
              <a:ext cx="3742997" cy="2117753"/>
            </a:xfrm>
            <a:prstGeom prst="rect">
              <a:avLst/>
            </a:prstGeom>
            <a:solidFill>
              <a:srgbClr val="5B9BD5">
                <a:lumMod val="50000"/>
              </a:srgbClr>
            </a:solidFill>
            <a:ln w="38100" cap="flat" cmpd="dbl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WP6: LMS Implementation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5" name="Rectangle 30"/>
            <p:cNvSpPr/>
            <p:nvPr/>
          </p:nvSpPr>
          <p:spPr>
            <a:xfrm>
              <a:off x="4668823" y="2393958"/>
              <a:ext cx="3437889" cy="351591"/>
            </a:xfrm>
            <a:prstGeom prst="rect">
              <a:avLst/>
            </a:prstGeom>
            <a:solidFill>
              <a:srgbClr val="FF0000"/>
            </a:solidFill>
            <a:ln w="38100" cap="flat" cmpd="dbl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Development of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the LMS</a:t>
              </a:r>
            </a:p>
          </p:txBody>
        </p:sp>
        <p:sp>
          <p:nvSpPr>
            <p:cNvPr id="6" name="Rectangle 31"/>
            <p:cNvSpPr/>
            <p:nvPr/>
          </p:nvSpPr>
          <p:spPr>
            <a:xfrm>
              <a:off x="4668823" y="2942324"/>
              <a:ext cx="1608935" cy="440311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Integration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of learning assets</a:t>
              </a:r>
            </a:p>
          </p:txBody>
        </p:sp>
        <p:sp>
          <p:nvSpPr>
            <p:cNvPr id="7" name="Isosceles Triangle 42"/>
            <p:cNvSpPr>
              <a:spLocks noChangeAspect="1"/>
            </p:cNvSpPr>
            <p:nvPr/>
          </p:nvSpPr>
          <p:spPr>
            <a:xfrm rot="10800000">
              <a:off x="7266064" y="2788822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Isosceles Triangle 43"/>
            <p:cNvSpPr>
              <a:spLocks noChangeAspect="1"/>
            </p:cNvSpPr>
            <p:nvPr/>
          </p:nvSpPr>
          <p:spPr>
            <a:xfrm rot="10800000">
              <a:off x="7266064" y="3435117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4668823" y="3588619"/>
              <a:ext cx="3437889" cy="351591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Technical verification</a:t>
              </a:r>
            </a:p>
          </p:txBody>
        </p:sp>
        <p:sp>
          <p:nvSpPr>
            <p:cNvPr id="10" name="Rectangle 69"/>
            <p:cNvSpPr/>
            <p:nvPr/>
          </p:nvSpPr>
          <p:spPr>
            <a:xfrm>
              <a:off x="6510775" y="2948662"/>
              <a:ext cx="1608935" cy="440311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Implementation of user model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Isosceles Triangle 70"/>
            <p:cNvSpPr>
              <a:spLocks noChangeAspect="1"/>
            </p:cNvSpPr>
            <p:nvPr/>
          </p:nvSpPr>
          <p:spPr>
            <a:xfrm rot="10800000">
              <a:off x="5534458" y="2795366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Isosceles Triangle 71"/>
            <p:cNvSpPr>
              <a:spLocks noChangeAspect="1"/>
            </p:cNvSpPr>
            <p:nvPr/>
          </p:nvSpPr>
          <p:spPr>
            <a:xfrm rot="10800000">
              <a:off x="5534458" y="3441661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Rectángulo 13"/>
          <p:cNvSpPr/>
          <p:nvPr/>
        </p:nvSpPr>
        <p:spPr>
          <a:xfrm>
            <a:off x="10566399" y="5748218"/>
            <a:ext cx="1458687" cy="914400"/>
          </a:xfrm>
          <a:prstGeom prst="rect">
            <a:avLst/>
          </a:prstGeom>
          <a:noFill/>
          <a:ln w="508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M11-M30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9714" y="1993397"/>
            <a:ext cx="6640287" cy="497345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Υλοποίηση του LMS </a:t>
            </a:r>
            <a:r>
              <a:rPr lang="el-GR" dirty="0"/>
              <a:t>με βάση το </a:t>
            </a:r>
            <a:r>
              <a:rPr lang="el-GR" dirty="0" err="1"/>
              <a:t>Moodle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Σύμφωνα </a:t>
            </a:r>
            <a:r>
              <a:rPr lang="el-GR" dirty="0"/>
              <a:t>με το παιδαγωγικό μοντέλο και το μοντέλο </a:t>
            </a:r>
            <a:r>
              <a:rPr lang="el-GR" dirty="0" smtClean="0"/>
              <a:t>χρήστη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</a:t>
            </a:r>
            <a:r>
              <a:rPr lang="en-GB" dirty="0" smtClean="0"/>
              <a:t>eb API </a:t>
            </a:r>
            <a:r>
              <a:rPr lang="el-GR" dirty="0" smtClean="0"/>
              <a:t>μετασχηματισμού </a:t>
            </a:r>
            <a:r>
              <a:rPr lang="el-GR" dirty="0"/>
              <a:t>δεδομένων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Ενσωμάτωση </a:t>
            </a:r>
            <a:r>
              <a:rPr lang="el-GR" dirty="0"/>
              <a:t>των TEL </a:t>
            </a:r>
            <a:r>
              <a:rPr lang="el-GR" dirty="0" smtClean="0"/>
              <a:t>στοιχείων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Σύστημα </a:t>
            </a:r>
            <a:r>
              <a:rPr lang="el-GR" dirty="0"/>
              <a:t>αξιολόγησης 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l-GR" dirty="0" smtClean="0"/>
              <a:t>Έκδοση </a:t>
            </a:r>
            <a:r>
              <a:rPr lang="en-GB" dirty="0" smtClean="0"/>
              <a:t>Beta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Εσωτερική επικύρωση συστήματος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Τελική </a:t>
            </a:r>
            <a:r>
              <a:rPr lang="el-GR" dirty="0"/>
              <a:t>έκδοση </a:t>
            </a:r>
            <a:r>
              <a:rPr lang="en-GB" dirty="0"/>
              <a:t>LMS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Πιλοτικές δοκιμές</a:t>
            </a:r>
            <a:endParaRPr lang="en-GB" dirty="0"/>
          </a:p>
        </p:txBody>
      </p:sp>
      <p:sp>
        <p:nvSpPr>
          <p:cNvPr id="20" name="Rectángulo 19"/>
          <p:cNvSpPr/>
          <p:nvPr/>
        </p:nvSpPr>
        <p:spPr>
          <a:xfrm>
            <a:off x="657229" y="4384137"/>
            <a:ext cx="3831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/>
              <a:t>"Ο κύριος στόχος αυτού του </a:t>
            </a:r>
            <a:r>
              <a:rPr lang="el-GR" sz="2400" i="1" dirty="0" smtClean="0"/>
              <a:t>ΠΕ </a:t>
            </a:r>
            <a:r>
              <a:rPr lang="el-GR" sz="2400" i="1" dirty="0"/>
              <a:t>είναι η </a:t>
            </a:r>
            <a:r>
              <a:rPr lang="el-GR" sz="2400" i="1" dirty="0" smtClean="0"/>
              <a:t>υλοποίηση του </a:t>
            </a:r>
            <a:r>
              <a:rPr lang="el-GR" sz="2400" i="1" dirty="0"/>
              <a:t>LMS."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2665625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</a:t>
            </a:r>
            <a:r>
              <a:rPr lang="es-ES" dirty="0" smtClean="0"/>
              <a:t>7</a:t>
            </a:r>
            <a:r>
              <a:rPr lang="el-GR" dirty="0" smtClean="0"/>
              <a:t> </a:t>
            </a:r>
            <a:r>
              <a:rPr lang="el-GR" dirty="0" smtClean="0"/>
              <a:t>Επικύρωση</a:t>
            </a:r>
            <a:r>
              <a:rPr lang="es-ES" dirty="0" smtClean="0"/>
              <a:t> (</a:t>
            </a:r>
            <a:r>
              <a:rPr lang="es-ES" dirty="0" smtClean="0"/>
              <a:t>CCMIJU)</a:t>
            </a:r>
            <a:endParaRPr lang="en-GB" dirty="0"/>
          </a:p>
        </p:txBody>
      </p:sp>
      <p:grpSp>
        <p:nvGrpSpPr>
          <p:cNvPr id="4" name="Grupo 3"/>
          <p:cNvGrpSpPr/>
          <p:nvPr/>
        </p:nvGrpSpPr>
        <p:grpSpPr>
          <a:xfrm>
            <a:off x="6043616" y="2970926"/>
            <a:ext cx="5156202" cy="1837156"/>
            <a:chOff x="2433569" y="4709079"/>
            <a:chExt cx="5156202" cy="1837156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769" y="4709079"/>
              <a:ext cx="5155002" cy="1837156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2433569" y="4722583"/>
              <a:ext cx="5156202" cy="182365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676273" y="2003015"/>
            <a:ext cx="2883726" cy="3816772"/>
            <a:chOff x="676273" y="2003015"/>
            <a:chExt cx="2883726" cy="3816772"/>
          </a:xfrm>
        </p:grpSpPr>
        <p:sp>
          <p:nvSpPr>
            <p:cNvPr id="17" name="Rectangle 6"/>
            <p:cNvSpPr/>
            <p:nvPr/>
          </p:nvSpPr>
          <p:spPr>
            <a:xfrm>
              <a:off x="676273" y="2003015"/>
              <a:ext cx="2883726" cy="3816772"/>
            </a:xfrm>
            <a:prstGeom prst="rect">
              <a:avLst/>
            </a:prstGeom>
            <a:solidFill>
              <a:srgbClr val="5B9BD5">
                <a:lumMod val="50000"/>
              </a:srgbClr>
            </a:solidFill>
            <a:ln w="38100" cap="flat" cmpd="dbl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WP7: Validation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33"/>
            <p:cNvSpPr/>
            <p:nvPr/>
          </p:nvSpPr>
          <p:spPr>
            <a:xfrm>
              <a:off x="842178" y="3778350"/>
              <a:ext cx="2590800" cy="487391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LMS pre-pilot</a:t>
              </a:r>
            </a:p>
          </p:txBody>
        </p:sp>
        <p:sp>
          <p:nvSpPr>
            <p:cNvPr id="19" name="Rectangle 36"/>
            <p:cNvSpPr/>
            <p:nvPr/>
          </p:nvSpPr>
          <p:spPr>
            <a:xfrm>
              <a:off x="842178" y="4503034"/>
              <a:ext cx="2590800" cy="487640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Content validation</a:t>
              </a:r>
            </a:p>
          </p:txBody>
        </p:sp>
        <p:sp>
          <p:nvSpPr>
            <p:cNvPr id="20" name="Isosceles Triangle 44"/>
            <p:cNvSpPr>
              <a:spLocks noChangeAspect="1"/>
            </p:cNvSpPr>
            <p:nvPr/>
          </p:nvSpPr>
          <p:spPr>
            <a:xfrm rot="10800000" flipV="1">
              <a:off x="2076101" y="3609824"/>
              <a:ext cx="144000" cy="120239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Isosceles Triangle 45"/>
            <p:cNvSpPr>
              <a:spLocks noChangeAspect="1"/>
            </p:cNvSpPr>
            <p:nvPr/>
          </p:nvSpPr>
          <p:spPr>
            <a:xfrm rot="10800000" flipV="1">
              <a:off x="2081920" y="4320395"/>
              <a:ext cx="144000" cy="120239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48"/>
            <p:cNvSpPr/>
            <p:nvPr/>
          </p:nvSpPr>
          <p:spPr>
            <a:xfrm>
              <a:off x="842178" y="5226862"/>
              <a:ext cx="2590800" cy="487640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Definition of validation protocol</a:t>
              </a:r>
            </a:p>
          </p:txBody>
        </p:sp>
        <p:sp>
          <p:nvSpPr>
            <p:cNvPr id="23" name="Isosceles Triangle 49"/>
            <p:cNvSpPr>
              <a:spLocks noChangeAspect="1"/>
            </p:cNvSpPr>
            <p:nvPr/>
          </p:nvSpPr>
          <p:spPr>
            <a:xfrm rot="10800000" flipV="1">
              <a:off x="2076101" y="5043576"/>
              <a:ext cx="144000" cy="120239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61"/>
            <p:cNvSpPr/>
            <p:nvPr/>
          </p:nvSpPr>
          <p:spPr>
            <a:xfrm>
              <a:off x="842178" y="2374436"/>
              <a:ext cx="2590800" cy="472045"/>
            </a:xfrm>
            <a:prstGeom prst="rect">
              <a:avLst/>
            </a:prstGeom>
            <a:solidFill>
              <a:srgbClr val="FF0000"/>
            </a:solidFill>
            <a:ln w="38100" cap="flat" cmpd="dbl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LMS pilot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5" name="Rectangle 67"/>
            <p:cNvSpPr/>
            <p:nvPr/>
          </p:nvSpPr>
          <p:spPr>
            <a:xfrm>
              <a:off x="842178" y="3084112"/>
              <a:ext cx="2590800" cy="487391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Benchmarking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Isosceles Triangle 72"/>
            <p:cNvSpPr>
              <a:spLocks noChangeAspect="1"/>
            </p:cNvSpPr>
            <p:nvPr/>
          </p:nvSpPr>
          <p:spPr>
            <a:xfrm rot="10800000" flipV="1">
              <a:off x="2046136" y="2910806"/>
              <a:ext cx="144000" cy="120239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676273" y="5950690"/>
            <a:ext cx="99116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/>
              <a:t>"Ο κύριος στόχος αυτού του </a:t>
            </a:r>
            <a:r>
              <a:rPr lang="el-GR" sz="2400" i="1" dirty="0" smtClean="0"/>
              <a:t>ΠΕ </a:t>
            </a:r>
            <a:r>
              <a:rPr lang="el-GR" sz="2400" i="1" dirty="0"/>
              <a:t>είναι να </a:t>
            </a:r>
            <a:r>
              <a:rPr lang="el-GR" sz="2400" i="1" dirty="0" smtClean="0"/>
              <a:t>συλλέξει ανατροφοδότηση </a:t>
            </a:r>
            <a:r>
              <a:rPr lang="el-GR" sz="2400" i="1" dirty="0"/>
              <a:t>σχετικά με </a:t>
            </a:r>
            <a:r>
              <a:rPr lang="el-GR" sz="2400" i="1" dirty="0" smtClean="0"/>
              <a:t>την υλοποίηση του </a:t>
            </a:r>
            <a:r>
              <a:rPr lang="el-GR" sz="2400" i="1" dirty="0"/>
              <a:t>έργου EASIER μέσω της διοργάνωσης διαφόρων δοκιμών"</a:t>
            </a:r>
            <a:endParaRPr lang="en-GB" sz="2400" i="1" dirty="0"/>
          </a:p>
        </p:txBody>
      </p:sp>
      <p:sp>
        <p:nvSpPr>
          <p:cNvPr id="29" name="Rectángulo 28"/>
          <p:cNvSpPr/>
          <p:nvPr/>
        </p:nvSpPr>
        <p:spPr>
          <a:xfrm>
            <a:off x="10587935" y="5727151"/>
            <a:ext cx="1505724" cy="914400"/>
          </a:xfrm>
          <a:prstGeom prst="rect">
            <a:avLst/>
          </a:prstGeom>
          <a:noFill/>
          <a:ln w="508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M18-M36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23657" y="1993398"/>
            <a:ext cx="7206344" cy="37661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Ορισμός </a:t>
            </a:r>
            <a:r>
              <a:rPr lang="el-GR" dirty="0"/>
              <a:t>του σχεδίου </a:t>
            </a:r>
            <a:r>
              <a:rPr lang="el-GR" dirty="0" smtClean="0"/>
              <a:t>επικύρωσης (</a:t>
            </a:r>
            <a:r>
              <a:rPr lang="en-GB" dirty="0"/>
              <a:t>validation plan</a:t>
            </a:r>
            <a:r>
              <a:rPr lang="el-GR" dirty="0" smtClean="0"/>
              <a:t>)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Επικύρωση </a:t>
            </a:r>
            <a:r>
              <a:rPr lang="el-GR" dirty="0"/>
              <a:t>της έκδοσης </a:t>
            </a:r>
            <a:r>
              <a:rPr lang="en-GB" dirty="0" smtClean="0"/>
              <a:t>beta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Εταίροι κοινοπραξίας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Συγκριτική </a:t>
            </a:r>
            <a:r>
              <a:rPr lang="el-GR" dirty="0"/>
              <a:t>αξιολόγηση έναντι </a:t>
            </a:r>
            <a:r>
              <a:rPr lang="el-GR" dirty="0" smtClean="0"/>
              <a:t>άλλων διαθέσιμων εργαλείων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Επικύρωση </a:t>
            </a:r>
            <a:r>
              <a:rPr lang="el-GR" dirty="0"/>
              <a:t>της τελικής </a:t>
            </a:r>
            <a:r>
              <a:rPr lang="el-GR" dirty="0" smtClean="0"/>
              <a:t>έκδοσης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5475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98" y="0"/>
            <a:ext cx="8669018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8857" y="499533"/>
            <a:ext cx="2858241" cy="1658198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Χρονοδιάγραμμα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7258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Προϋπολογισμός</a:t>
            </a:r>
            <a:endParaRPr lang="en-GB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321396"/>
              </p:ext>
            </p:extLst>
          </p:nvPr>
        </p:nvGraphicFramePr>
        <p:xfrm>
          <a:off x="346512" y="1799933"/>
          <a:ext cx="11492562" cy="4793371"/>
        </p:xfrm>
        <a:graphic>
          <a:graphicData uri="http://schemas.openxmlformats.org/drawingml/2006/table">
            <a:tbl>
              <a:tblPr/>
              <a:tblGrid>
                <a:gridCol w="327838"/>
                <a:gridCol w="1903288"/>
                <a:gridCol w="1156542"/>
                <a:gridCol w="194275"/>
                <a:gridCol w="509971"/>
                <a:gridCol w="437117"/>
                <a:gridCol w="646570"/>
                <a:gridCol w="84995"/>
                <a:gridCol w="497829"/>
                <a:gridCol w="437117"/>
                <a:gridCol w="646570"/>
                <a:gridCol w="84995"/>
                <a:gridCol w="464438"/>
                <a:gridCol w="437117"/>
                <a:gridCol w="646570"/>
                <a:gridCol w="97137"/>
                <a:gridCol w="464438"/>
                <a:gridCol w="437117"/>
                <a:gridCol w="646570"/>
                <a:gridCol w="570684"/>
                <a:gridCol w="801384"/>
              </a:tblGrid>
              <a:tr h="302649"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Part III - Project implementation support</a:t>
                      </a:r>
                    </a:p>
                  </a:txBody>
                  <a:tcPr marL="4451" marR="4451" marT="4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77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Partner 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Manager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Teacher/Trainer/Researcher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Technician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Administrative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number of days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Grant requested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952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Country</a:t>
                      </a:r>
                    </a:p>
                  </a:txBody>
                  <a:tcPr marL="4451" marR="4451" marT="4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Number of days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Unit cost per day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cost by category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Number of days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Unit cost per day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cost by category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Number of days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Unit cost per day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cost by category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Number of days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Unit cost per day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cost by category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137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P1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EVERIS SPAIN SL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SPAIN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75.845,00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87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164,00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14.268,00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122,00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2.883,00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503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92.996,00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8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P2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UNIVERSIDAD POLITECNICA DE MADRID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SPAIN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14.972,00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1038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164,00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170.232,00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122,00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1.114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185.204,00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8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P3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FUNDACION CENTRO DE CIRUGIA DE MINIMA INVASION JESUS USON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SPAIN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8.865,00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610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164,00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100.040,00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122,00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2.196,00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558,00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679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111.659,00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P4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TECHNISCHE UNIVERSITEIT DELFT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NETHERLANDS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72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25.416,00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115.600,00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228,00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472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141.016,00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P5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MediShield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NETHERLANDS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13.414,00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112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32.368,00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228,00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31.920,00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1.134,00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296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78.836,00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P6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Simendo BV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NETHERLANDS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19.415,00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21.964,00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129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228,00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29.412,00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189,00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567,00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263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71.358,00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P7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Fundatia Medis 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ROMANIA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106,00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19.716,00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465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40.920,00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10.890,00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2.679,00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873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74.205,00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P8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SEMMELWEIS EGYETEM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HUNGARY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106,00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5.830,00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655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57.640,00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282,00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716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63.752,00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8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P9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CY.R.I.C CYPRUS RESEARCH AND INNOVATION CENTER LTD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CYPRUS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51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10.047,00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164,00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     -  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562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122,00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68.564,00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18.228,00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809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96.839,00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92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P10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UNIVERSITY OF CYPRUS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CYPRUS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197,00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9.653,00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106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164,00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17.384,00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462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122,00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56.364,00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93,00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744,00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  625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  84.145,00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1640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Total Part III </a:t>
                      </a:r>
                    </a:p>
                  </a:txBody>
                  <a:tcPr marL="4451" marR="4451" marT="4451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1.012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203.173,00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3.549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570.416,00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1.476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199.346,00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313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27.075,00 </a:t>
                      </a:r>
                    </a:p>
                  </a:txBody>
                  <a:tcPr marL="4451" marR="4451" marT="4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6.350 </a:t>
                      </a:r>
                    </a:p>
                  </a:txBody>
                  <a:tcPr marL="4451" marR="4451" marT="44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1.000.010,00 </a:t>
                      </a:r>
                    </a:p>
                  </a:txBody>
                  <a:tcPr marL="4451" marR="4451" marT="44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7719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03507" y="770467"/>
            <a:ext cx="9073893" cy="3352800"/>
          </a:xfrm>
        </p:spPr>
        <p:txBody>
          <a:bodyPr/>
          <a:lstStyle/>
          <a:p>
            <a:r>
              <a:rPr lang="el-GR" dirty="0" smtClean="0"/>
              <a:t>Παρουσίαση του έργου </a:t>
            </a:r>
            <a:r>
              <a:rPr lang="en-GB" dirty="0" smtClean="0"/>
              <a:t>EASIER</a:t>
            </a:r>
            <a:endParaRPr lang="en-GB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67515" y="4212923"/>
            <a:ext cx="9009885" cy="1645920"/>
          </a:xfrm>
        </p:spPr>
        <p:txBody>
          <a:bodyPr>
            <a:normAutofit/>
          </a:bodyPr>
          <a:lstStyle/>
          <a:p>
            <a:r>
              <a:rPr lang="el-GR" dirty="0"/>
              <a:t>Ευρωπαϊκή </a:t>
            </a:r>
            <a:r>
              <a:rPr lang="el-GR" dirty="0" smtClean="0"/>
              <a:t>Κοινοπραξία Γνώσης </a:t>
            </a:r>
            <a:r>
              <a:rPr lang="el-GR" dirty="0"/>
              <a:t>για την καινοτόμο εκπαίδευση των χειρουργικών και επεμβατικών δεξιοτήτων</a:t>
            </a:r>
            <a:r>
              <a:rPr lang="en-GB" dirty="0" smtClean="0"/>
              <a:t> 588404-EPP-1-2017-1-ES-EPPKA2-KA</a:t>
            </a:r>
          </a:p>
          <a:p>
            <a:endParaRPr lang="en-GB" dirty="0"/>
          </a:p>
        </p:txBody>
      </p:sp>
      <p:pic>
        <p:nvPicPr>
          <p:cNvPr id="5" name="Picture 2" descr="\\MADRID-FILE05\Proyectos2\Marketing\everis\Corporativo\Logos\everis\everis+claim\positivo\RGB\RGB PPT+web\eveclaim_p_rg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3" t="10632" r="10365" b="25092"/>
          <a:stretch/>
        </p:blipFill>
        <p:spPr bwMode="auto">
          <a:xfrm>
            <a:off x="10816058" y="133911"/>
            <a:ext cx="1264191" cy="65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12 Grupo"/>
          <p:cNvGrpSpPr/>
          <p:nvPr/>
        </p:nvGrpSpPr>
        <p:grpSpPr>
          <a:xfrm>
            <a:off x="10010425" y="928063"/>
            <a:ext cx="2069825" cy="678155"/>
            <a:chOff x="2097360" y="79279"/>
            <a:chExt cx="1826568" cy="678154"/>
          </a:xfrm>
        </p:grpSpPr>
        <p:pic>
          <p:nvPicPr>
            <p:cNvPr id="10" name="Picture 4" descr="\\BRISA\brisa\LOGOS\gbt2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360" y="186747"/>
              <a:ext cx="1182426" cy="463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3189" y="79279"/>
              <a:ext cx="830739" cy="678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7" descr="http://www.ccmijesususon.com/templates/ccmiju2012/images/logo-ccmi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77" y="1684651"/>
            <a:ext cx="2117873" cy="4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http://europar2009.ewi.tudelft.nl/media/TUD_02EN-logo_bl_zw_zw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50"/>
          <a:stretch/>
        </p:blipFill>
        <p:spPr bwMode="auto">
          <a:xfrm>
            <a:off x="10048261" y="2199120"/>
            <a:ext cx="2031988" cy="56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simendo.eu/wp-content/uploads/2017/09/header201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649" y="3822268"/>
            <a:ext cx="1686601" cy="46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MediShield Delft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6"/>
          <a:stretch/>
        </p:blipFill>
        <p:spPr bwMode="auto">
          <a:xfrm>
            <a:off x="10879753" y="2849623"/>
            <a:ext cx="1200497" cy="102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0"/>
          <a:srcRect l="16479" t="10114" r="71972" b="83794"/>
          <a:stretch/>
        </p:blipFill>
        <p:spPr>
          <a:xfrm>
            <a:off x="10206677" y="5521448"/>
            <a:ext cx="1873571" cy="594061"/>
          </a:xfrm>
          <a:prstGeom prst="rect">
            <a:avLst/>
          </a:prstGeom>
        </p:spPr>
      </p:pic>
      <p:pic>
        <p:nvPicPr>
          <p:cNvPr id="16" name="Picture 16" descr="http://www.ucy.ac.cy/images/template_img/logo_en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09"/>
          <a:stretch/>
        </p:blipFill>
        <p:spPr bwMode="auto">
          <a:xfrm>
            <a:off x="9931466" y="6069057"/>
            <a:ext cx="2148783" cy="68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8365" y="4857765"/>
            <a:ext cx="661884" cy="66188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13"/>
          <a:srcRect l="4533" t="9566" r="79936" b="82600"/>
          <a:stretch/>
        </p:blipFill>
        <p:spPr>
          <a:xfrm>
            <a:off x="10393649" y="4309167"/>
            <a:ext cx="1771650" cy="53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55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psanchez\Dropbox\MISTELA\02. MISTELA project execution\02. Work folder\01. Work packages\07. Dissemination – UPM\logo\logo files\mistela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23" y="544208"/>
            <a:ext cx="3414547" cy="10315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6276" y="1993398"/>
            <a:ext cx="6072867" cy="472671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l-GR" dirty="0" smtClean="0"/>
              <a:t>Μη-τεχνικές δεξιότητες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 Παιδαγωγικό μοντέλο </a:t>
            </a:r>
            <a:r>
              <a:rPr lang="en-GB" dirty="0" smtClean="0"/>
              <a:t>MISTELA</a:t>
            </a:r>
          </a:p>
          <a:p>
            <a:pPr marL="363538" lvl="2" indent="-341313">
              <a:buFont typeface="Wingdings" panose="05000000000000000000" pitchFamily="2" charset="2"/>
              <a:buChar char="Ø"/>
            </a:pPr>
            <a:r>
              <a:rPr lang="el-GR" dirty="0" smtClean="0"/>
              <a:t>Καθορισμός και αξιολόγηση μαθησιακών αποτελεσμάτων</a:t>
            </a:r>
          </a:p>
          <a:p>
            <a:pPr marL="363538" lvl="2" indent="-341313">
              <a:buFont typeface="Wingdings" panose="05000000000000000000" pitchFamily="2" charset="2"/>
              <a:buChar char="Ø"/>
            </a:pPr>
            <a:r>
              <a:rPr lang="el-GR" dirty="0" smtClean="0"/>
              <a:t>Προγραμματισμός </a:t>
            </a:r>
            <a:br>
              <a:rPr lang="el-GR" dirty="0" smtClean="0"/>
            </a:br>
            <a:r>
              <a:rPr lang="el-GR" dirty="0" smtClean="0"/>
              <a:t>δραστηριοτήτων</a:t>
            </a:r>
            <a:endParaRPr lang="en-GB" dirty="0" smtClean="0"/>
          </a:p>
          <a:p>
            <a:pPr marL="363538" lvl="2" indent="-341313">
              <a:buFont typeface="Wingdings" panose="05000000000000000000" pitchFamily="2" charset="2"/>
              <a:buChar char="Ø"/>
            </a:pPr>
            <a:r>
              <a:rPr lang="el-GR" dirty="0" smtClean="0"/>
              <a:t>Ευελιξία</a:t>
            </a:r>
            <a:endParaRPr lang="en-GB" dirty="0" smtClean="0"/>
          </a:p>
          <a:p>
            <a:pPr marL="812800" lvl="1" indent="-341313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363538" indent="-341313">
              <a:buFont typeface="Wingdings" panose="05000000000000000000" pitchFamily="2" charset="2"/>
              <a:buChar char="Ø"/>
            </a:pPr>
            <a:r>
              <a:rPr lang="el-GR" dirty="0" smtClean="0"/>
              <a:t>Λύση Τεχνολογικά </a:t>
            </a:r>
            <a:br>
              <a:rPr lang="el-GR" dirty="0" smtClean="0"/>
            </a:br>
            <a:r>
              <a:rPr lang="el-GR" dirty="0" smtClean="0"/>
              <a:t>Βελτιωμένης Μάθησης (</a:t>
            </a:r>
            <a:r>
              <a:rPr lang="en-US" dirty="0" smtClean="0"/>
              <a:t>TEL</a:t>
            </a:r>
            <a:r>
              <a:rPr lang="el-GR" dirty="0" smtClean="0"/>
              <a:t>) </a:t>
            </a:r>
            <a:br>
              <a:rPr lang="el-GR" dirty="0" smtClean="0"/>
            </a:br>
            <a:r>
              <a:rPr lang="en-GB" dirty="0" smtClean="0"/>
              <a:t>MISTELA</a:t>
            </a:r>
          </a:p>
          <a:p>
            <a:pPr marL="363538" lvl="2" indent="-341313">
              <a:buFont typeface="Wingdings" panose="05000000000000000000" pitchFamily="2" charset="2"/>
              <a:buChar char="Ø"/>
            </a:pPr>
            <a:r>
              <a:rPr lang="el-GR" dirty="0" smtClean="0"/>
              <a:t>Σύστημα Διαχείρισης Μάθησης 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LMS</a:t>
            </a:r>
            <a:r>
              <a:rPr lang="el-GR" dirty="0" smtClean="0"/>
              <a:t>)  με βάση το </a:t>
            </a:r>
            <a:r>
              <a:rPr lang="en-GB" dirty="0" smtClean="0"/>
              <a:t>Moodle</a:t>
            </a:r>
          </a:p>
          <a:p>
            <a:pPr marL="363538" lvl="2" indent="-341313">
              <a:buFont typeface="Wingdings" panose="05000000000000000000" pitchFamily="2" charset="2"/>
              <a:buChar char="Ø"/>
            </a:pPr>
            <a:r>
              <a:rPr lang="el-GR" dirty="0" smtClean="0"/>
              <a:t>Εργαλείο συγγραφής</a:t>
            </a:r>
            <a:endParaRPr lang="en-GB" dirty="0"/>
          </a:p>
        </p:txBody>
      </p:sp>
      <p:pic>
        <p:nvPicPr>
          <p:cNvPr id="5122" name="Picture 2" descr="https://lh4.googleusercontent.com/wOtuI4Egr45njUmeh1bHFTeAoIxwX3LFv9x5PSmknW3wYtWIT4gNwlQ9OPaNVPJa8dQ-FzP6Ae-Fd8zlZZCz85jTrnnoAfErBoRYu_qw6KLnsjEzMhTJZEfJXiO4GA1fvtQbRuQx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7"/>
          <a:stretch/>
        </p:blipFill>
        <p:spPr bwMode="auto">
          <a:xfrm>
            <a:off x="7097487" y="544208"/>
            <a:ext cx="4772184" cy="441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lh5.googleusercontent.com/uD1WgrJNQ6bHazY6XrMka_7AnEIIDmeCFumfOuDDEi6HcmSUUnBpDGZHQrcOeIueBuoQn5O7ryNeEu4Ceb0DKqDz1DceRF4cYKr9z1p1maj_N-VRIrA8A2rS3lPAx1NSjy493NY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38" y="3893883"/>
            <a:ext cx="4452509" cy="27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6920322" y="517047"/>
            <a:ext cx="354330" cy="1085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7482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Κίνητρα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αποτελεσματική χρήση της Τεχνολογικά Βελτιωμένης Μάθησης (</a:t>
            </a:r>
            <a:r>
              <a:rPr lang="en-US" dirty="0" smtClean="0"/>
              <a:t>TEL</a:t>
            </a:r>
            <a:r>
              <a:rPr lang="el-GR" dirty="0" smtClean="0"/>
              <a:t>) στην εκπαίδευση MIS μπορεί </a:t>
            </a:r>
            <a:r>
              <a:rPr lang="el-GR" b="1" dirty="0" smtClean="0"/>
              <a:t>να βοηθήσει στη βελτίωση των μαθησιακών διαδικασιών</a:t>
            </a:r>
            <a:endParaRPr lang="en-GB" b="1" dirty="0"/>
          </a:p>
        </p:txBody>
      </p:sp>
      <p:sp>
        <p:nvSpPr>
          <p:cNvPr id="12" name="Elipse 11"/>
          <p:cNvSpPr/>
          <p:nvPr/>
        </p:nvSpPr>
        <p:spPr>
          <a:xfrm>
            <a:off x="303309" y="2878657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ΕΝΣΩΜΑΤΩΣΗ ΤΩΝ ΔΕΞΙΟΤΗΤΩΝ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2130539" y="2878657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ΑΠΟΔΟΤΙΚΗ ΕΚΠΑΙΔΕΥΣΗ ΣΕ ΣΧΕΣΗ ΜΕ ΤΟ ΚΟΣΤΟΣ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4" name="Elipse 13"/>
          <p:cNvSpPr>
            <a:spLocks noChangeAspect="1"/>
          </p:cNvSpPr>
          <p:nvPr/>
        </p:nvSpPr>
        <p:spPr>
          <a:xfrm>
            <a:off x="3906626" y="2878657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ΕΚΤΙΜΗΣΗ ΣΤΟΧΟΥ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5" name="Elipse 14"/>
          <p:cNvSpPr>
            <a:spLocks noChangeAspect="1"/>
          </p:cNvSpPr>
          <p:nvPr/>
        </p:nvSpPr>
        <p:spPr>
          <a:xfrm>
            <a:off x="5733856" y="2878657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ΤΥΠΟΠΟΙΗ-</a:t>
            </a:r>
            <a:b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</a:b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ΜΕΝΕΣ ΚΑΤΕΥ-ΘΥΝΤΗΡΙΕΣ ΓΡΑΜΜΕΣ ΓΙΑ ΤΗ ΧΡΗΣΗ </a:t>
            </a:r>
            <a:r>
              <a:rPr lang="en-US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TEL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10025165" y="3136177"/>
            <a:ext cx="1777802" cy="1644960"/>
          </a:xfrm>
          <a:prstGeom prst="rightArrow">
            <a:avLst/>
          </a:prstGeom>
          <a:solidFill>
            <a:srgbClr val="002060"/>
          </a:solidFill>
          <a:ln w="60325" cap="flat" cmpd="dbl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EASIER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" name="Elipse 16"/>
          <p:cNvSpPr>
            <a:spLocks noChangeAspect="1"/>
          </p:cNvSpPr>
          <p:nvPr/>
        </p:nvSpPr>
        <p:spPr>
          <a:xfrm>
            <a:off x="7632806" y="2878657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5B9BD5">
                    <a:lumMod val="50000"/>
                  </a:srgbClr>
                </a:solidFill>
                <a:latin typeface="Century Gothic" panose="020B0502020202020204" pitchFamily="34" charset="0"/>
              </a:rPr>
              <a:t>ΚΟΙΝΟ ΠΑΙΔΑΓΩΓΙΚΟ ΠΛΑΙΣΙΟ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114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δημιουργία ενός </a:t>
            </a:r>
            <a:r>
              <a:rPr lang="el-GR" b="1" dirty="0" smtClean="0"/>
              <a:t>ολοκληρωμένου Συστήματος Διαχείρισης Μάθησης (LMS) με την δυνατότητα σύνδεσης ετερογενών στοιχείων TEL </a:t>
            </a:r>
            <a:r>
              <a:rPr lang="el-GR" dirty="0" smtClean="0"/>
              <a:t>με τη βοήθεια ενός διευρυμένου παιδαγωγικού </a:t>
            </a:r>
            <a:r>
              <a:rPr lang="el-GR" dirty="0" smtClean="0"/>
              <a:t>μοντέλου, του </a:t>
            </a:r>
            <a:r>
              <a:rPr lang="el-GR" dirty="0" smtClean="0"/>
              <a:t>MISTELA</a:t>
            </a:r>
            <a:endParaRPr lang="en-GB" dirty="0"/>
          </a:p>
        </p:txBody>
      </p:sp>
      <p:sp>
        <p:nvSpPr>
          <p:cNvPr id="6" name="Elipse 5"/>
          <p:cNvSpPr/>
          <p:nvPr/>
        </p:nvSpPr>
        <p:spPr>
          <a:xfrm>
            <a:off x="9471959" y="3295018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70AD47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ΟΛΟΚΛΗΡΩ-ΜΕΝΟ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LMS </a:t>
            </a: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ΓΙΑ ΔΙΑΦΟΡΑ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ΣΤΟΙΧΕΙΑ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TEL 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Στόχος</a:t>
            </a:r>
            <a:endParaRPr lang="en-GB" dirty="0"/>
          </a:p>
        </p:txBody>
      </p:sp>
      <p:sp>
        <p:nvSpPr>
          <p:cNvPr id="5" name="Flecha derecha 4"/>
          <p:cNvSpPr/>
          <p:nvPr/>
        </p:nvSpPr>
        <p:spPr>
          <a:xfrm>
            <a:off x="308420" y="3552538"/>
            <a:ext cx="1777802" cy="1644960"/>
          </a:xfrm>
          <a:prstGeom prst="rightArrow">
            <a:avLst/>
          </a:prstGeom>
          <a:solidFill>
            <a:srgbClr val="70AD47">
              <a:lumMod val="50000"/>
            </a:srgbClr>
          </a:solidFill>
          <a:ln w="60325" cap="flat" cmpd="dbl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EASIER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7713427" y="3295018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70AD47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ΠΑΝΤΑΧΟΥ</a:t>
            </a:r>
            <a:r>
              <a:rPr kumimoji="0" lang="el-GR" sz="1600" b="0" i="0" u="none" strike="noStrike" kern="0" cap="none" spc="0" normalizeH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ΠΑΡΩΝ ΕΚΠΑΙΔΕΥΣΗ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8" name="Elipse 7"/>
          <p:cNvSpPr>
            <a:spLocks noChangeAspect="1"/>
          </p:cNvSpPr>
          <p:nvPr/>
        </p:nvSpPr>
        <p:spPr>
          <a:xfrm>
            <a:off x="5867150" y="3295018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600" kern="0" dirty="0" smtClean="0">
                <a:solidFill>
                  <a:srgbClr val="70AD47">
                    <a:lumMod val="50000"/>
                  </a:srgbClr>
                </a:solidFill>
                <a:latin typeface="Century Gothic" panose="020B0502020202020204" pitchFamily="34" charset="0"/>
              </a:rPr>
              <a:t>ΕΥΡΟΣ ΔΙΑΦΟΡΩΝ ΕΡΓΑΛΕΙΩΝ ΑΞΙΟΛΟΓΗΣΗΣ ΣΤΟΧΩΝ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9" name="Elipse 8"/>
          <p:cNvSpPr>
            <a:spLocks noChangeAspect="1"/>
          </p:cNvSpPr>
          <p:nvPr/>
        </p:nvSpPr>
        <p:spPr>
          <a:xfrm>
            <a:off x="4110110" y="3295018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lvl="0" algn="ctr">
              <a:defRPr/>
            </a:pPr>
            <a:r>
              <a:rPr lang="el-GR" sz="1600" kern="0" dirty="0" smtClean="0">
                <a:solidFill>
                  <a:srgbClr val="70AD47">
                    <a:lumMod val="50000"/>
                  </a:srgbClr>
                </a:solidFill>
                <a:latin typeface="Century Gothic" panose="020B0502020202020204" pitchFamily="34" charset="0"/>
              </a:rPr>
              <a:t>ΕΥΡΩΠΑΪΚΑ ΠΡΟΤΥΠΑ ΓΙΑ ΤΗ</a:t>
            </a:r>
            <a:r>
              <a:rPr lang="en-GB" sz="1600" kern="0" dirty="0" smtClean="0">
                <a:solidFill>
                  <a:srgbClr val="70AD47">
                    <a:lumMod val="50000"/>
                  </a:srgbClr>
                </a:solidFill>
                <a:latin typeface="Century Gothic" panose="020B0502020202020204" pitchFamily="34" charset="0"/>
              </a:rPr>
              <a:t>N</a:t>
            </a:r>
            <a:r>
              <a:rPr lang="el-GR" sz="1600" kern="0" dirty="0" smtClean="0">
                <a:solidFill>
                  <a:srgbClr val="70AD47">
                    <a:lumMod val="50000"/>
                  </a:srgbClr>
                </a:solidFill>
                <a:latin typeface="Century Gothic" panose="020B0502020202020204" pitchFamily="34" charset="0"/>
              </a:rPr>
              <a:t> ΧΡΗΣΗ </a:t>
            </a:r>
            <a:r>
              <a:rPr lang="en-GB" sz="1600" kern="0" dirty="0" smtClean="0">
                <a:solidFill>
                  <a:srgbClr val="70AD47">
                    <a:lumMod val="50000"/>
                  </a:srgbClr>
                </a:solidFill>
                <a:latin typeface="Century Gothic" panose="020B0502020202020204" pitchFamily="34" charset="0"/>
              </a:rPr>
              <a:t>TEL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" name="Elipse 9"/>
          <p:cNvSpPr>
            <a:spLocks noChangeAspect="1"/>
          </p:cNvSpPr>
          <p:nvPr/>
        </p:nvSpPr>
        <p:spPr>
          <a:xfrm>
            <a:off x="2263833" y="3295018"/>
            <a:ext cx="2160000" cy="2160000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ΔΙΕΥΡΥΝΣΗ ΤΟΥ ΠΑΙΔΑΓΩΓΙΚΟΥ ΜΟΝΤΕΛΟΥ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MISTELA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068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Εννοιολογία</a:t>
            </a:r>
            <a:endParaRPr lang="en-GB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38423" y="5092198"/>
            <a:ext cx="2591546" cy="1765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91438" indent="-91438" algn="l" defTabSz="914377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13" indent="-342891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26" indent="-548626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39" indent="-822939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53" indent="-1097253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99970" indent="-228594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99965" indent="-228594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99960" indent="-228594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99955" indent="-228594" algn="l" defTabSz="914377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b="1" dirty="0" smtClean="0"/>
              <a:t>ΥΛΟΠΟΙΗΣΗ </a:t>
            </a:r>
            <a:r>
              <a:rPr lang="el-GR" b="1" dirty="0" smtClean="0"/>
              <a:t>ΤΩΝ ΠΡΟΓΡΑΜΜΑΤΩΝ ΣΠΟΥΔΩΝ ΒΑΣΙΣΜΕΝΑ ΣΤΗ ΤΕΧΝΟΛΟΓΙΚΑ ΒΕΛΡΙΩΜΕΝΗ ΜΑΘΗΣΗ (</a:t>
            </a:r>
            <a:r>
              <a:rPr lang="en-GB" b="1" dirty="0" smtClean="0"/>
              <a:t>TEL</a:t>
            </a:r>
            <a:r>
              <a:rPr lang="el-GR" b="1" dirty="0" smtClean="0"/>
              <a:t>)</a:t>
            </a:r>
            <a:endParaRPr lang="en-GB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5566410" y="959300"/>
            <a:ext cx="2601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Media Asset Management</a:t>
            </a:r>
            <a:endParaRPr lang="en-GB" b="1" dirty="0"/>
          </a:p>
        </p:txBody>
      </p:sp>
      <p:pic>
        <p:nvPicPr>
          <p:cNvPr id="79" name="Imagen 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073" y="1328632"/>
            <a:ext cx="9253412" cy="48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645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Εννοιολογία</a:t>
            </a:r>
            <a:endParaRPr lang="en-GB" dirty="0"/>
          </a:p>
        </p:txBody>
      </p:sp>
      <p:pic>
        <p:nvPicPr>
          <p:cNvPr id="4" name="image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57247" y="1593736"/>
            <a:ext cx="8756727" cy="4729843"/>
          </a:xfrm>
          <a:prstGeom prst="rect">
            <a:avLst/>
          </a:prstGeom>
          <a:ln/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229" y="4557777"/>
            <a:ext cx="3010353" cy="1765802"/>
          </a:xfrm>
        </p:spPr>
        <p:txBody>
          <a:bodyPr>
            <a:normAutofit lnSpcReduction="10000"/>
          </a:bodyPr>
          <a:lstStyle/>
          <a:p>
            <a:r>
              <a:rPr lang="el-GR" b="1" dirty="0"/>
              <a:t>ΕΝΣΩΜΑΤΩΣΗ ΤΩΝ </a:t>
            </a:r>
            <a:r>
              <a:rPr lang="el-GR" b="1" dirty="0" smtClean="0"/>
              <a:t>ΣΤΟΙΧΕΙΩΝ </a:t>
            </a:r>
            <a:r>
              <a:rPr lang="en-GB" b="1" dirty="0" smtClean="0"/>
              <a:t>TEL </a:t>
            </a:r>
            <a:r>
              <a:rPr lang="el-GR" b="1" dirty="0" smtClean="0"/>
              <a:t>ΓΙΑ </a:t>
            </a:r>
            <a:r>
              <a:rPr lang="el-GR" b="1" dirty="0"/>
              <a:t>ΤΗΝ ΕΚΠΑΙΔΕΥΣΗ ΤΕΧΝΙΚΩΝ ΚΑΙ ΜΗ ΤΕΧΝΙΚΩΝ </a:t>
            </a:r>
            <a:r>
              <a:rPr lang="el-GR" b="1" dirty="0" smtClean="0"/>
              <a:t>ΔΕΞΙΟΤΗΤΩΝ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200167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Πακέτα</a:t>
            </a:r>
            <a:br>
              <a:rPr lang="el-GR" dirty="0" smtClean="0"/>
            </a:br>
            <a:r>
              <a:rPr lang="el-GR" dirty="0" smtClean="0"/>
              <a:t>Εργασίας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041" y="826346"/>
            <a:ext cx="8609274" cy="572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410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/>
          <p:cNvGrpSpPr/>
          <p:nvPr/>
        </p:nvGrpSpPr>
        <p:grpSpPr>
          <a:xfrm>
            <a:off x="5014983" y="3171787"/>
            <a:ext cx="5628808" cy="1573740"/>
            <a:chOff x="5801193" y="5031046"/>
            <a:chExt cx="5628808" cy="1573740"/>
          </a:xfrm>
        </p:grpSpPr>
        <p:pic>
          <p:nvPicPr>
            <p:cNvPr id="21" name="Picture 9" descr="http://europar2009.ewi.tudelft.nl/media/TUD_02EN-logo_bl_zw_zw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50"/>
            <a:stretch/>
          </p:blipFill>
          <p:spPr bwMode="auto">
            <a:xfrm>
              <a:off x="5807602" y="5036922"/>
              <a:ext cx="5622399" cy="1567864"/>
            </a:xfrm>
            <a:prstGeom prst="rect">
              <a:avLst/>
            </a:prstGeom>
            <a:solidFill>
              <a:schemeClr val="bg1"/>
            </a:solidFill>
            <a:extLst/>
          </p:spPr>
        </p:pic>
        <p:sp>
          <p:nvSpPr>
            <p:cNvPr id="22" name="Rectángulo 21"/>
            <p:cNvSpPr/>
            <p:nvPr/>
          </p:nvSpPr>
          <p:spPr>
            <a:xfrm>
              <a:off x="5801193" y="5031046"/>
              <a:ext cx="5628808" cy="157374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05829" y="1993398"/>
            <a:ext cx="6524172" cy="37661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l-GR" dirty="0" smtClean="0"/>
              <a:t>Επέκταση του Παιδαγωγικού Μοντέλου</a:t>
            </a:r>
            <a:r>
              <a:rPr lang="en-GB" dirty="0" smtClean="0"/>
              <a:t> MISTELA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Χειρουργικές </a:t>
            </a:r>
            <a:r>
              <a:rPr lang="el-GR" dirty="0"/>
              <a:t>και επεμβατικές δεξιότητες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Τεχνικές δεξιότητες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Ορισμός ενός μοντέλου χρήστη (</a:t>
            </a:r>
            <a:r>
              <a:rPr lang="en-GB" dirty="0" smtClean="0"/>
              <a:t>user model</a:t>
            </a:r>
            <a:r>
              <a:rPr lang="el-GR" dirty="0" smtClean="0"/>
              <a:t>)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Εμπειρία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Διαθεσιμότητα </a:t>
            </a:r>
            <a:r>
              <a:rPr lang="el-GR" dirty="0"/>
              <a:t>μαθησιακών στοιχείων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Άλλες σκέψεις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</a:t>
            </a:r>
            <a:r>
              <a:rPr lang="es-ES" dirty="0" smtClean="0"/>
              <a:t>3 </a:t>
            </a:r>
            <a:r>
              <a:rPr lang="el-GR" dirty="0" smtClean="0"/>
              <a:t>Παιδαγωγικές Ανάγκες </a:t>
            </a:r>
            <a:r>
              <a:rPr lang="es-ES" dirty="0" smtClean="0"/>
              <a:t>(</a:t>
            </a:r>
            <a:r>
              <a:rPr lang="es-ES" dirty="0" smtClean="0"/>
              <a:t>TUDELFT)</a:t>
            </a:r>
            <a:endParaRPr lang="en-GB" dirty="0"/>
          </a:p>
        </p:txBody>
      </p:sp>
      <p:grpSp>
        <p:nvGrpSpPr>
          <p:cNvPr id="16" name="Grupo 15"/>
          <p:cNvGrpSpPr/>
          <p:nvPr/>
        </p:nvGrpSpPr>
        <p:grpSpPr>
          <a:xfrm>
            <a:off x="676273" y="1993398"/>
            <a:ext cx="3366654" cy="2044515"/>
            <a:chOff x="657229" y="2936399"/>
            <a:chExt cx="3366654" cy="2044515"/>
          </a:xfrm>
        </p:grpSpPr>
        <p:sp>
          <p:nvSpPr>
            <p:cNvPr id="10" name="Rectangle 3"/>
            <p:cNvSpPr/>
            <p:nvPr/>
          </p:nvSpPr>
          <p:spPr>
            <a:xfrm>
              <a:off x="657229" y="2936399"/>
              <a:ext cx="3366654" cy="2044515"/>
            </a:xfrm>
            <a:prstGeom prst="rect">
              <a:avLst/>
            </a:prstGeom>
            <a:solidFill>
              <a:srgbClr val="5B9BD5">
                <a:lumMod val="50000"/>
              </a:srgbClr>
            </a:solidFill>
            <a:ln w="38100" cap="flat" cmpd="dbl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WP3: Pedagogical needs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830405" y="3762907"/>
              <a:ext cx="3050970" cy="472045"/>
            </a:xfrm>
            <a:prstGeom prst="rect">
              <a:avLst/>
            </a:prstGeom>
            <a:solidFill>
              <a:srgbClr val="FF0000"/>
            </a:solidFill>
            <a:ln w="38100" cap="flat" cmpd="dbl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EASIER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/>
              </a:r>
              <a:b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</a:b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pedagogical model</a:t>
              </a:r>
            </a:p>
          </p:txBody>
        </p:sp>
        <p:sp>
          <p:nvSpPr>
            <p:cNvPr id="12" name="Rectangle 47"/>
            <p:cNvSpPr/>
            <p:nvPr/>
          </p:nvSpPr>
          <p:spPr>
            <a:xfrm>
              <a:off x="830405" y="4415230"/>
              <a:ext cx="3050970" cy="472045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EASIER user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model</a:t>
              </a:r>
            </a:p>
          </p:txBody>
        </p:sp>
        <p:sp>
          <p:nvSpPr>
            <p:cNvPr id="13" name="Rectangle 38"/>
            <p:cNvSpPr/>
            <p:nvPr/>
          </p:nvSpPr>
          <p:spPr>
            <a:xfrm>
              <a:off x="830405" y="3314911"/>
              <a:ext cx="3050970" cy="280298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Pedagogical needs</a:t>
              </a:r>
            </a:p>
          </p:txBody>
        </p:sp>
        <p:sp>
          <p:nvSpPr>
            <p:cNvPr id="14" name="Isosceles Triangle 50"/>
            <p:cNvSpPr>
              <a:spLocks noChangeAspect="1"/>
            </p:cNvSpPr>
            <p:nvPr/>
          </p:nvSpPr>
          <p:spPr>
            <a:xfrm rot="10800000">
              <a:off x="2301483" y="3623548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Isosceles Triangle 51"/>
            <p:cNvSpPr>
              <a:spLocks noChangeAspect="1"/>
            </p:cNvSpPr>
            <p:nvPr/>
          </p:nvSpPr>
          <p:spPr>
            <a:xfrm rot="10800000" flipV="1">
              <a:off x="2301483" y="4269721"/>
              <a:ext cx="108814" cy="103685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Rectángulo 17"/>
          <p:cNvSpPr/>
          <p:nvPr/>
        </p:nvSpPr>
        <p:spPr>
          <a:xfrm>
            <a:off x="676273" y="4252092"/>
            <a:ext cx="3475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/>
              <a:t>"Ο στόχος αυτού του </a:t>
            </a:r>
            <a:r>
              <a:rPr lang="el-GR" sz="2400" i="1" dirty="0" smtClean="0"/>
              <a:t>ΠΕ </a:t>
            </a:r>
            <a:r>
              <a:rPr lang="el-GR" sz="2400" i="1" dirty="0"/>
              <a:t>θα είναι η διάταξη του παιδαγωγικού χάρτη πορείας </a:t>
            </a:r>
            <a:r>
              <a:rPr lang="el-GR" sz="2400" i="1" dirty="0" smtClean="0"/>
              <a:t>για το έργο </a:t>
            </a:r>
            <a:r>
              <a:rPr lang="el-GR" sz="2400" i="1" dirty="0"/>
              <a:t>EASIER".</a:t>
            </a:r>
            <a:endParaRPr lang="en-GB" sz="2400" i="1" dirty="0"/>
          </a:p>
        </p:txBody>
      </p:sp>
      <p:sp>
        <p:nvSpPr>
          <p:cNvPr id="20" name="Rectángulo 19"/>
          <p:cNvSpPr/>
          <p:nvPr/>
        </p:nvSpPr>
        <p:spPr>
          <a:xfrm>
            <a:off x="10643791" y="5759583"/>
            <a:ext cx="1379095" cy="914400"/>
          </a:xfrm>
          <a:prstGeom prst="rect">
            <a:avLst/>
          </a:prstGeom>
          <a:noFill/>
          <a:ln w="508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M3-M12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23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/>
          <p:cNvGrpSpPr/>
          <p:nvPr/>
        </p:nvGrpSpPr>
        <p:grpSpPr>
          <a:xfrm>
            <a:off x="3388012" y="3205989"/>
            <a:ext cx="3539630" cy="3505283"/>
            <a:chOff x="6508012" y="3226737"/>
            <a:chExt cx="3539630" cy="3469846"/>
          </a:xfrm>
        </p:grpSpPr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6737" y="3235678"/>
              <a:ext cx="3460905" cy="3460905"/>
            </a:xfrm>
            <a:prstGeom prst="rect">
              <a:avLst/>
            </a:prstGeom>
          </p:spPr>
        </p:pic>
        <p:sp>
          <p:nvSpPr>
            <p:cNvPr id="20" name="Rectángulo 19"/>
            <p:cNvSpPr/>
            <p:nvPr/>
          </p:nvSpPr>
          <p:spPr>
            <a:xfrm>
              <a:off x="6508012" y="3226737"/>
              <a:ext cx="3485214" cy="345659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229" y="3205989"/>
            <a:ext cx="10753725" cy="3498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Ορισμός </a:t>
            </a:r>
            <a:r>
              <a:rPr lang="el-GR" dirty="0"/>
              <a:t>των περιπτωσιολογικών μελετών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Φύση</a:t>
            </a:r>
            <a:r>
              <a:rPr lang="en-GB" dirty="0" smtClean="0"/>
              <a:t> </a:t>
            </a:r>
            <a:r>
              <a:rPr lang="en-GB" dirty="0" smtClean="0"/>
              <a:t>&amp; </a:t>
            </a:r>
            <a:r>
              <a:rPr lang="el-GR" dirty="0" smtClean="0"/>
              <a:t>αριθμός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Ορισμός </a:t>
            </a:r>
            <a:r>
              <a:rPr lang="el-GR" dirty="0"/>
              <a:t>των μαθησιακών αποτελεσμάτων και δραστηριοτήτων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Με </a:t>
            </a:r>
            <a:r>
              <a:rPr lang="el-GR" dirty="0"/>
              <a:t>βάση το παιδαγωγικό μοντέλο EASIER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s-ES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 smtClean="0"/>
              <a:t>Δημιουργία του περιεχομένου</a:t>
            </a:r>
            <a:endParaRPr lang="es-E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 smtClean="0"/>
              <a:t>Με </a:t>
            </a:r>
            <a:r>
              <a:rPr lang="el-GR" dirty="0"/>
              <a:t>βάση τα διαθέσιμα στοιχεία TEL    </a:t>
            </a:r>
            <a:endParaRPr lang="es-E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l-GR" dirty="0"/>
              <a:t>Συμβατό με </a:t>
            </a:r>
            <a:r>
              <a:rPr lang="el-GR" dirty="0" smtClean="0"/>
              <a:t>πρότυπα</a:t>
            </a:r>
            <a:r>
              <a:rPr lang="es-ES" dirty="0" smtClean="0"/>
              <a:t> (</a:t>
            </a:r>
            <a:r>
              <a:rPr lang="es-ES" dirty="0" smtClean="0"/>
              <a:t>SCORM, </a:t>
            </a:r>
            <a:r>
              <a:rPr lang="es-ES" dirty="0" err="1" smtClean="0"/>
              <a:t>xAPI</a:t>
            </a:r>
            <a:r>
              <a:rPr lang="es-ES" dirty="0" smtClean="0"/>
              <a:t>…)</a:t>
            </a:r>
            <a:endParaRPr lang="en-GB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ΠΕ</a:t>
            </a:r>
            <a:r>
              <a:rPr lang="es-ES" sz="3600" dirty="0" smtClean="0"/>
              <a:t>4 </a:t>
            </a:r>
            <a:r>
              <a:rPr lang="el-GR" sz="3600" dirty="0" smtClean="0"/>
              <a:t>Π</a:t>
            </a:r>
            <a:r>
              <a:rPr lang="el-GR" sz="3600" dirty="0" smtClean="0"/>
              <a:t>εριπτωσιολογικές </a:t>
            </a:r>
            <a:r>
              <a:rPr lang="el-GR" sz="3600" dirty="0"/>
              <a:t>μελέτες </a:t>
            </a:r>
            <a:r>
              <a:rPr lang="es-ES" sz="3600" dirty="0" smtClean="0"/>
              <a:t>(</a:t>
            </a:r>
            <a:r>
              <a:rPr lang="el-GR" sz="3600" dirty="0" smtClean="0"/>
              <a:t>Πανεπιστήμιο </a:t>
            </a:r>
            <a:r>
              <a:rPr lang="es-ES" sz="3600" dirty="0" err="1" smtClean="0"/>
              <a:t>Semmelweis</a:t>
            </a:r>
            <a:r>
              <a:rPr lang="es-ES" sz="3600" dirty="0" smtClean="0"/>
              <a:t>)</a:t>
            </a:r>
            <a:endParaRPr lang="en-GB" sz="3600" dirty="0"/>
          </a:p>
        </p:txBody>
      </p:sp>
      <p:grpSp>
        <p:nvGrpSpPr>
          <p:cNvPr id="16" name="Grupo 15"/>
          <p:cNvGrpSpPr/>
          <p:nvPr/>
        </p:nvGrpSpPr>
        <p:grpSpPr>
          <a:xfrm>
            <a:off x="676273" y="1994574"/>
            <a:ext cx="7511140" cy="1021280"/>
            <a:chOff x="943102" y="4262388"/>
            <a:chExt cx="7511140" cy="1021280"/>
          </a:xfrm>
        </p:grpSpPr>
        <p:sp>
          <p:nvSpPr>
            <p:cNvPr id="10" name="Rectangle 20"/>
            <p:cNvSpPr/>
            <p:nvPr/>
          </p:nvSpPr>
          <p:spPr>
            <a:xfrm>
              <a:off x="943102" y="4262388"/>
              <a:ext cx="7511140" cy="1021280"/>
            </a:xfrm>
            <a:prstGeom prst="rect">
              <a:avLst/>
            </a:prstGeom>
            <a:solidFill>
              <a:srgbClr val="5B9BD5">
                <a:lumMod val="50000"/>
              </a:srgbClr>
            </a:solidFill>
            <a:ln w="38100" cap="flat" cmpd="dbl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WP4: Case studies</a:t>
              </a: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Rectangle 26"/>
            <p:cNvSpPr/>
            <p:nvPr/>
          </p:nvSpPr>
          <p:spPr>
            <a:xfrm>
              <a:off x="1116278" y="4649825"/>
              <a:ext cx="1870364" cy="472045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Definition of 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/>
              </a:r>
              <a:b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</a:b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case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studies</a:t>
              </a:r>
            </a:p>
          </p:txBody>
        </p:sp>
        <p:sp>
          <p:nvSpPr>
            <p:cNvPr id="12" name="Rectangle 27"/>
            <p:cNvSpPr/>
            <p:nvPr/>
          </p:nvSpPr>
          <p:spPr>
            <a:xfrm>
              <a:off x="3392384" y="4645369"/>
              <a:ext cx="2264230" cy="472045"/>
            </a:xfrm>
            <a:prstGeom prst="rect">
              <a:avLst/>
            </a:prstGeom>
            <a:solidFill>
              <a:srgbClr val="5B9BD5"/>
            </a:solidFill>
            <a:ln w="38100" cap="flat" cmpd="dbl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Setting learning outcomes and activities</a:t>
              </a:r>
            </a:p>
          </p:txBody>
        </p:sp>
        <p:sp>
          <p:nvSpPr>
            <p:cNvPr id="13" name="Rectangle 28"/>
            <p:cNvSpPr/>
            <p:nvPr/>
          </p:nvSpPr>
          <p:spPr>
            <a:xfrm>
              <a:off x="6062356" y="4645369"/>
              <a:ext cx="2264230" cy="472045"/>
            </a:xfrm>
            <a:prstGeom prst="rect">
              <a:avLst/>
            </a:prstGeom>
            <a:solidFill>
              <a:srgbClr val="FF0000"/>
            </a:solidFill>
            <a:ln w="38100" cap="flat" cmpd="dbl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Creation of 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/>
              </a:r>
              <a:b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</a:b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didactic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contents</a:t>
              </a:r>
            </a:p>
          </p:txBody>
        </p:sp>
        <p:sp>
          <p:nvSpPr>
            <p:cNvPr id="14" name="Isosceles Triangle 1"/>
            <p:cNvSpPr>
              <a:spLocks noChangeAspect="1"/>
            </p:cNvSpPr>
            <p:nvPr/>
          </p:nvSpPr>
          <p:spPr>
            <a:xfrm rot="5400000">
              <a:off x="3098202" y="4792329"/>
              <a:ext cx="180000" cy="15029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Isosceles Triangle 41"/>
            <p:cNvSpPr>
              <a:spLocks noChangeAspect="1"/>
            </p:cNvSpPr>
            <p:nvPr/>
          </p:nvSpPr>
          <p:spPr>
            <a:xfrm rot="5400000">
              <a:off x="5779931" y="4789590"/>
              <a:ext cx="180000" cy="150298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8313824" y="1677826"/>
            <a:ext cx="38314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/>
              <a:t>"Αυτό το </a:t>
            </a:r>
            <a:r>
              <a:rPr lang="el-GR" sz="2400" i="1" dirty="0" smtClean="0"/>
              <a:t>ΠΕ </a:t>
            </a:r>
            <a:r>
              <a:rPr lang="el-GR" sz="2400" i="1" dirty="0"/>
              <a:t>θα προσδιορίσει τις </a:t>
            </a:r>
            <a:r>
              <a:rPr lang="el-GR" sz="2400" i="1" dirty="0" err="1" smtClean="0"/>
              <a:t>περιπτώσιολογικές</a:t>
            </a:r>
            <a:r>
              <a:rPr lang="el-GR" sz="2400" i="1" dirty="0" smtClean="0"/>
              <a:t> μελέτες, </a:t>
            </a:r>
            <a:r>
              <a:rPr lang="el-GR" sz="2400" i="1" dirty="0"/>
              <a:t>θα καθορίσει τις απαραίτητες μαθησιακές δραστηριότητες και θα δημιουργήσει διδακτικό περιεχόμενο για το EASIER"</a:t>
            </a:r>
            <a:endParaRPr lang="en-GB" sz="2400" i="1" dirty="0"/>
          </a:p>
        </p:txBody>
      </p:sp>
      <p:sp>
        <p:nvSpPr>
          <p:cNvPr id="18" name="Rectángulo 17"/>
          <p:cNvSpPr/>
          <p:nvPr/>
        </p:nvSpPr>
        <p:spPr>
          <a:xfrm>
            <a:off x="10561320" y="5783483"/>
            <a:ext cx="1391195" cy="914400"/>
          </a:xfrm>
          <a:prstGeom prst="rect">
            <a:avLst/>
          </a:prstGeom>
          <a:noFill/>
          <a:ln w="508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M11-M24</a:t>
            </a:r>
            <a:endParaRPr lang="en-GB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944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a">
  <a:themeElements>
    <a:clrScheme name="Metropolitana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Metrópoli</Template>
  <TotalTime>788</TotalTime>
  <Words>910</Words>
  <Application>Microsoft Office PowerPoint</Application>
  <PresentationFormat>Widescreen</PresentationFormat>
  <Paragraphs>392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Century Gothic</vt:lpstr>
      <vt:lpstr>Wingdings</vt:lpstr>
      <vt:lpstr>Metropolitana</vt:lpstr>
      <vt:lpstr>Παρουσίαση έργου EASIER</vt:lpstr>
      <vt:lpstr>PowerPoint Presentation</vt:lpstr>
      <vt:lpstr>Κίνητρα</vt:lpstr>
      <vt:lpstr>Στόχος</vt:lpstr>
      <vt:lpstr>Εννοιολογία</vt:lpstr>
      <vt:lpstr>Εννοιολογία</vt:lpstr>
      <vt:lpstr> Πακέτα Εργασίας</vt:lpstr>
      <vt:lpstr>ΠΕ3 Παιδαγωγικές Ανάγκες (TUDELFT)</vt:lpstr>
      <vt:lpstr>ΠΕ4 Περιπτωσιολογικές μελέτες (Πανεπιστήμιο Semmelweis)</vt:lpstr>
      <vt:lpstr>ΠΕ5 LMS απαιτήσεις και σχεδιασμός (GBT-UPM) </vt:lpstr>
      <vt:lpstr>ΠΕ6 LMS υλοποίηση και ενσωμάτωση (CYRIC)</vt:lpstr>
      <vt:lpstr>ΠΕ7 Επικύρωση (CCMIJU)</vt:lpstr>
      <vt:lpstr>Χρονοδιάγραμμα</vt:lpstr>
      <vt:lpstr>Προϋπολογισμός</vt:lpstr>
      <vt:lpstr>Παρουσίαση του έργου EASIER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EASIER</dc:title>
  <dc:creator>Ignacio Oropesa</dc:creator>
  <cp:lastModifiedBy>Chris</cp:lastModifiedBy>
  <cp:revision>99</cp:revision>
  <dcterms:created xsi:type="dcterms:W3CDTF">2017-11-07T14:02:01Z</dcterms:created>
  <dcterms:modified xsi:type="dcterms:W3CDTF">2019-05-24T08:56:06Z</dcterms:modified>
</cp:coreProperties>
</file>